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68" r:id="rId5"/>
    <p:sldId id="259" r:id="rId6"/>
    <p:sldId id="26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9" r:id="rId15"/>
    <p:sldId id="264" r:id="rId16"/>
    <p:sldId id="278" r:id="rId17"/>
    <p:sldId id="280" r:id="rId18"/>
    <p:sldId id="281" r:id="rId19"/>
    <p:sldId id="25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4E7D"/>
    <a:srgbClr val="F2F2F2"/>
    <a:srgbClr val="014067"/>
    <a:srgbClr val="3F3F3F"/>
    <a:srgbClr val="013657"/>
    <a:srgbClr val="01456F"/>
    <a:srgbClr val="014B79"/>
    <a:srgbClr val="0937C9"/>
    <a:srgbClr val="002774"/>
    <a:srgbClr val="929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74" autoAdjust="0"/>
  </p:normalViewPr>
  <p:slideViewPr>
    <p:cSldViewPr snapToGrid="0" showGuides="1">
      <p:cViewPr varScale="1">
        <p:scale>
          <a:sx n="59" d="100"/>
          <a:sy n="59" d="100"/>
        </p:scale>
        <p:origin x="294" y="78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4/20/2022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4/20/2022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SUBTITLE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61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786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3430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48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accent6"/>
                </a:solidFill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2267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26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14302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3" name="Title 1" title="Title ">
            <a:extLst>
              <a:ext uri="{FF2B5EF4-FFF2-40B4-BE49-F238E27FC236}">
                <a16:creationId xmlns:a16="http://schemas.microsoft.com/office/drawing/2014/main" id="{59067A2C-FE71-4381-BE51-08DAC5E43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CE2EB-00DF-4EBA-BF1F-D37805D4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36576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B154C1-CE47-4220-9832-4FD0868A64A8}"/>
              </a:ext>
            </a:extLst>
          </p:cNvPr>
          <p:cNvSpPr txBox="1"/>
          <p:nvPr userDrawn="1"/>
        </p:nvSpPr>
        <p:spPr>
          <a:xfrm>
            <a:off x="11073384" y="237744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692" r:id="rId17"/>
    <p:sldLayoutId id="2147483697" r:id="rId18"/>
    <p:sldLayoutId id="2147483674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D599535-C841-457B-BE92-EECA801ED76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5754" r="25754"/>
          <a:stretch/>
        </p:blipFill>
        <p:spPr>
          <a:xfrm>
            <a:off x="1683398" y="860944"/>
            <a:ext cx="4428523" cy="5137089"/>
          </a:xfrm>
        </p:spPr>
      </p:pic>
      <p:sp>
        <p:nvSpPr>
          <p:cNvPr id="10" name="Hexagon 9" descr="Solid dark colored hexagon in the middle of image accent">
            <a:extLst>
              <a:ext uri="{FF2B5EF4-FFF2-40B4-BE49-F238E27FC236}">
                <a16:creationId xmlns:a16="http://schemas.microsoft.com/office/drawing/2014/main" id="{84367257-921F-4C31-9DD7-8B0616248FDF}"/>
              </a:ext>
            </a:extLst>
          </p:cNvPr>
          <p:cNvSpPr/>
          <p:nvPr/>
        </p:nvSpPr>
        <p:spPr>
          <a:xfrm rot="16200000">
            <a:off x="2691160" y="2388914"/>
            <a:ext cx="2412998" cy="2080172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1CA16A-993E-43BA-BDDC-9E427CF95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3842" y="2306202"/>
            <a:ext cx="2918881" cy="579611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CaChat</a:t>
            </a:r>
            <a:endParaRPr lang="en-US" b="0" dirty="0">
              <a:latin typeface="Calibri Light" panose="020F030202020403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63A021-7C19-4C85-B48B-EFEA732C1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74785" y="2959326"/>
            <a:ext cx="4428523" cy="2189305"/>
          </a:xfrm>
        </p:spPr>
        <p:txBody>
          <a:bodyPr>
            <a:normAutofit/>
          </a:bodyPr>
          <a:lstStyle/>
          <a:p>
            <a:r>
              <a:rPr lang="en-US" sz="2400" dirty="0"/>
              <a:t>Is a Cross-Platform chatting Application targeting to allow users to use Real-Time chatting.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E70765-1B9B-46B0-9936-E5E43646F6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30" t="29230" r="28557" b="27028"/>
          <a:stretch/>
        </p:blipFill>
        <p:spPr>
          <a:xfrm>
            <a:off x="3218832" y="2804019"/>
            <a:ext cx="1501630" cy="124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661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4374"/>
          <a:stretch>
            <a:fillRect/>
          </a:stretch>
        </p:blipFill>
        <p:spPr>
          <a:xfrm>
            <a:off x="6696428" y="1909010"/>
            <a:ext cx="5495570" cy="4948989"/>
          </a:xfrm>
        </p:spPr>
      </p:pic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10</a:t>
            </a:fld>
            <a:endParaRPr lang="en-US" noProof="0" dirty="0"/>
          </a:p>
        </p:txBody>
      </p:sp>
      <p:sp>
        <p:nvSpPr>
          <p:cNvPr id="10" name="TextBox 9"/>
          <p:cNvSpPr txBox="1"/>
          <p:nvPr/>
        </p:nvSpPr>
        <p:spPr>
          <a:xfrm>
            <a:off x="7106655" y="3187567"/>
            <a:ext cx="351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</a:t>
            </a:r>
          </a:p>
        </p:txBody>
      </p:sp>
      <p:pic>
        <p:nvPicPr>
          <p:cNvPr id="2" name="صورة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6" t="-1839" r="236" b="1839"/>
          <a:stretch/>
        </p:blipFill>
        <p:spPr>
          <a:xfrm>
            <a:off x="0" y="731395"/>
            <a:ext cx="9345574" cy="599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09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6" b="15106"/>
          <a:stretch/>
        </p:blipFill>
        <p:spPr>
          <a:xfrm>
            <a:off x="176064" y="374306"/>
            <a:ext cx="9592969" cy="6038070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3927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6">
            <a:extLst>
              <a:ext uri="{FF2B5EF4-FFF2-40B4-BE49-F238E27FC236}">
                <a16:creationId xmlns:a16="http://schemas.microsoft.com/office/drawing/2014/main" id="{BA026684-ED32-4C82-8EFB-03E9E047EA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5754" r="25754"/>
          <a:stretch/>
        </p:blipFill>
        <p:spPr>
          <a:xfrm>
            <a:off x="3503809" y="1045502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</p:pic>
      <p:sp>
        <p:nvSpPr>
          <p:cNvPr id="19" name="Hexagon 18" descr="Solid dark colored hexagon in the middle of image accent">
            <a:extLst>
              <a:ext uri="{FF2B5EF4-FFF2-40B4-BE49-F238E27FC236}">
                <a16:creationId xmlns:a16="http://schemas.microsoft.com/office/drawing/2014/main" id="{7CE8B54A-D8B2-498F-ACFB-31AC2DEB83FA}"/>
              </a:ext>
            </a:extLst>
          </p:cNvPr>
          <p:cNvSpPr/>
          <p:nvPr/>
        </p:nvSpPr>
        <p:spPr>
          <a:xfrm rot="16200000">
            <a:off x="4511571" y="3936006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B6C5EAB-81FF-4827-A160-22F4363C6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8460" y="-578479"/>
            <a:ext cx="4853573" cy="1616252"/>
          </a:xfrm>
        </p:spPr>
        <p:txBody>
          <a:bodyPr/>
          <a:lstStyle/>
          <a:p>
            <a:pPr algn="ctr"/>
            <a:r>
              <a:rPr lang="en-US" b="0" dirty="0" smtClean="0"/>
              <a:t>ER Diagram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260955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56" y="-1"/>
            <a:ext cx="11219544" cy="6874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1592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990" y="1068780"/>
            <a:ext cx="9600661" cy="526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65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15</a:t>
            </a:fld>
            <a:endParaRPr lang="en-US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887" y="451413"/>
            <a:ext cx="10044383" cy="60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01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257F6BCE-75BB-4ECD-BEA5-21C36A9CC0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5754" r="25754"/>
          <a:stretch/>
        </p:blipFill>
        <p:spPr>
          <a:xfrm>
            <a:off x="1683398" y="860944"/>
            <a:ext cx="4428523" cy="513708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2283" y="1648436"/>
            <a:ext cx="4853573" cy="1616252"/>
          </a:xfrm>
        </p:spPr>
        <p:txBody>
          <a:bodyPr/>
          <a:lstStyle/>
          <a:p>
            <a:r>
              <a:rPr lang="en-US" dirty="0" smtClean="0"/>
              <a:t>Credits: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9A1C71-347B-44A9-88B4-692D9731582D}"/>
              </a:ext>
            </a:extLst>
          </p:cNvPr>
          <p:cNvSpPr txBox="1"/>
          <p:nvPr/>
        </p:nvSpPr>
        <p:spPr>
          <a:xfrm>
            <a:off x="1194162" y="58431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400" dirty="0">
              <a:solidFill>
                <a:schemeClr val="bg1"/>
              </a:solidFill>
              <a:cs typeface="Calibri Light" panose="020F03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27419" y="2693042"/>
            <a:ext cx="4854339" cy="2113850"/>
          </a:xfrm>
        </p:spPr>
        <p:txBody>
          <a:bodyPr/>
          <a:lstStyle/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 err="1">
                <a:ln>
                  <a:noFill/>
                </a:ln>
                <a:solidFill>
                  <a:srgbClr val="000000"/>
                </a:solidFill>
                <a:effectLst/>
                <a:latin typeface="Graphik"/>
                <a:ea typeface="Arial Unicode MS"/>
                <a:cs typeface="Arial Unicode MS"/>
              </a:rPr>
              <a:t>Yasmin</a:t>
            </a:r>
            <a:r>
              <a:rPr lang="en-US" sz="1800" b="1" dirty="0">
                <a:ln>
                  <a:noFill/>
                </a:ln>
                <a:solidFill>
                  <a:srgbClr val="000000"/>
                </a:solidFill>
                <a:effectLst/>
                <a:latin typeface="Graphik"/>
                <a:ea typeface="Arial Unicode MS"/>
                <a:cs typeface="Arial Unicode MS"/>
              </a:rPr>
              <a:t> </a:t>
            </a:r>
            <a:r>
              <a:rPr lang="en-US" sz="1800" b="1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raphik"/>
                <a:ea typeface="Arial Unicode MS"/>
                <a:cs typeface="Arial Unicode MS"/>
              </a:rPr>
              <a:t>Khaled</a:t>
            </a:r>
            <a:endParaRPr lang="en-US" sz="1800" b="1" dirty="0" smtClean="0">
              <a:ln>
                <a:noFill/>
              </a:ln>
              <a:solidFill>
                <a:srgbClr val="000000"/>
              </a:solidFill>
              <a:effectLst/>
              <a:latin typeface="Graphik"/>
              <a:ea typeface="Arial Unicode MS"/>
              <a:cs typeface="Arial Unicode MS"/>
            </a:endParaRPr>
          </a:p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raphik"/>
                <a:ea typeface="Arial Unicode MS"/>
                <a:cs typeface="Arial Unicode MS"/>
              </a:rPr>
              <a:t>Mostafa</a:t>
            </a:r>
            <a:r>
              <a:rPr lang="en-US" sz="1800" b="1" dirty="0" smtClean="0">
                <a:ln>
                  <a:noFill/>
                </a:ln>
                <a:solidFill>
                  <a:srgbClr val="000000"/>
                </a:solidFill>
                <a:effectLst/>
                <a:latin typeface="Graphik"/>
                <a:ea typeface="Arial Unicode MS"/>
                <a:cs typeface="Arial Unicode MS"/>
              </a:rPr>
              <a:t> </a:t>
            </a:r>
            <a:r>
              <a:rPr lang="en-US" sz="1800" b="1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raphik"/>
                <a:ea typeface="Arial Unicode MS"/>
                <a:cs typeface="Arial Unicode MS"/>
              </a:rPr>
              <a:t>Essa</a:t>
            </a:r>
            <a:r>
              <a:rPr lang="en-US" sz="1800" b="1" dirty="0" err="1" smtClean="0">
                <a:solidFill>
                  <a:srgbClr val="000000"/>
                </a:solidFill>
                <a:latin typeface="Graphik"/>
                <a:ea typeface="Arial Unicode MS"/>
                <a:cs typeface="Arial Unicode MS"/>
              </a:rPr>
              <a:t>m</a:t>
            </a:r>
            <a:r>
              <a:rPr lang="en-US" sz="1800" b="1" dirty="0" smtClean="0">
                <a:solidFill>
                  <a:srgbClr val="000000"/>
                </a:solidFill>
                <a:latin typeface="Graphik"/>
                <a:ea typeface="Arial Unicode MS"/>
                <a:cs typeface="Arial Unicode MS"/>
              </a:rPr>
              <a:t> </a:t>
            </a:r>
            <a:endParaRPr lang="en-US" sz="1800" b="1" dirty="0" smtClean="0">
              <a:ln>
                <a:noFill/>
              </a:ln>
              <a:solidFill>
                <a:srgbClr val="000000"/>
              </a:solidFill>
              <a:effectLst/>
              <a:latin typeface="Graphik"/>
              <a:ea typeface="Graphik"/>
              <a:cs typeface="Graphik"/>
            </a:endParaRPr>
          </a:p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raphik"/>
                <a:ea typeface="Arial Unicode MS"/>
                <a:cs typeface="Arial Unicode MS"/>
              </a:rPr>
              <a:t>Khaled</a:t>
            </a:r>
            <a:r>
              <a:rPr lang="en-US" sz="1800" b="1" dirty="0" smtClean="0">
                <a:ln>
                  <a:noFill/>
                </a:ln>
                <a:solidFill>
                  <a:srgbClr val="000000"/>
                </a:solidFill>
                <a:effectLst/>
                <a:latin typeface="Graphik"/>
                <a:ea typeface="Arial Unicode MS"/>
                <a:cs typeface="Arial Unicode MS"/>
              </a:rPr>
              <a:t> </a:t>
            </a:r>
            <a:r>
              <a:rPr lang="en-US" sz="1800" b="1" dirty="0" err="1">
                <a:ln>
                  <a:noFill/>
                </a:ln>
                <a:solidFill>
                  <a:srgbClr val="000000"/>
                </a:solidFill>
                <a:effectLst/>
                <a:latin typeface="Graphik"/>
                <a:ea typeface="Arial Unicode MS"/>
                <a:cs typeface="Arial Unicode MS"/>
              </a:rPr>
              <a:t>Hosny</a:t>
            </a:r>
            <a:endParaRPr lang="en-US" sz="1800" b="1" dirty="0">
              <a:ln>
                <a:noFill/>
              </a:ln>
              <a:solidFill>
                <a:srgbClr val="000000"/>
              </a:solidFill>
              <a:effectLst/>
              <a:latin typeface="Graphik"/>
              <a:ea typeface="Graphik"/>
              <a:cs typeface="Graphik"/>
            </a:endParaRPr>
          </a:p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 err="1">
                <a:ln>
                  <a:noFill/>
                </a:ln>
                <a:solidFill>
                  <a:srgbClr val="000000"/>
                </a:solidFill>
                <a:effectLst/>
                <a:latin typeface="Graphik"/>
                <a:ea typeface="Arial Unicode MS"/>
                <a:cs typeface="Arial Unicode MS"/>
              </a:rPr>
              <a:t>Remas</a:t>
            </a:r>
            <a:r>
              <a:rPr lang="en-US" sz="1800" b="1" dirty="0">
                <a:ln>
                  <a:noFill/>
                </a:ln>
                <a:solidFill>
                  <a:srgbClr val="000000"/>
                </a:solidFill>
                <a:effectLst/>
                <a:latin typeface="Graphik"/>
                <a:ea typeface="Arial Unicode MS"/>
                <a:cs typeface="Arial Unicode MS"/>
              </a:rPr>
              <a:t> Zakaria</a:t>
            </a:r>
            <a:endParaRPr lang="en-US" sz="1800" b="1" dirty="0">
              <a:ln>
                <a:noFill/>
              </a:ln>
              <a:solidFill>
                <a:srgbClr val="000000"/>
              </a:solidFill>
              <a:effectLst/>
              <a:latin typeface="Graphik"/>
              <a:ea typeface="Graphik"/>
              <a:cs typeface="Graphik"/>
            </a:endParaRPr>
          </a:p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ln>
                  <a:noFill/>
                </a:ln>
                <a:solidFill>
                  <a:srgbClr val="000000"/>
                </a:solidFill>
                <a:effectLst/>
                <a:latin typeface="Graphik"/>
                <a:ea typeface="Arial Unicode MS"/>
                <a:cs typeface="Arial Unicode MS"/>
              </a:rPr>
              <a:t>Salma Mahmoud</a:t>
            </a:r>
            <a:endParaRPr lang="en-US" sz="1800" b="1" dirty="0">
              <a:ln>
                <a:noFill/>
              </a:ln>
              <a:solidFill>
                <a:srgbClr val="000000"/>
              </a:solidFill>
              <a:effectLst/>
              <a:latin typeface="Graphik"/>
              <a:ea typeface="Graphik"/>
              <a:cs typeface="Graphik"/>
            </a:endParaRPr>
          </a:p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ln>
                  <a:noFill/>
                </a:ln>
                <a:solidFill>
                  <a:srgbClr val="000000"/>
                </a:solidFill>
                <a:effectLst/>
                <a:latin typeface="Graphik"/>
                <a:ea typeface="Arial Unicode MS"/>
                <a:cs typeface="Arial Unicode MS"/>
              </a:rPr>
              <a:t>Omar Sheriff </a:t>
            </a:r>
            <a:endParaRPr lang="en-US" sz="1800" b="1" dirty="0">
              <a:ln>
                <a:noFill/>
              </a:ln>
              <a:solidFill>
                <a:srgbClr val="000000"/>
              </a:solidFill>
              <a:effectLst/>
              <a:latin typeface="Graphik"/>
              <a:ea typeface="Graphik"/>
              <a:cs typeface="Graphik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194502-9C20-4A17-BFDB-BF014C9B6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201" y="2224935"/>
            <a:ext cx="2078916" cy="24081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60C26E-C516-4323-91B5-E1F79249C615}"/>
              </a:ext>
            </a:extLst>
          </p:cNvPr>
          <p:cNvSpPr/>
          <p:nvPr/>
        </p:nvSpPr>
        <p:spPr>
          <a:xfrm>
            <a:off x="2921783" y="3075056"/>
            <a:ext cx="19517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HexTech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889" y="-258136"/>
            <a:ext cx="7342622" cy="1215566"/>
          </a:xfrm>
        </p:spPr>
        <p:txBody>
          <a:bodyPr/>
          <a:lstStyle/>
          <a:p>
            <a:r>
              <a:rPr lang="en-US" dirty="0"/>
              <a:t>Dev-Ops</a:t>
            </a:r>
            <a:endParaRPr lang="en-US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469036-D1FB-4164-96AE-B6D8CECCF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1889" y="1596412"/>
            <a:ext cx="7342631" cy="608895"/>
          </a:xfrm>
        </p:spPr>
        <p:txBody>
          <a:bodyPr/>
          <a:lstStyle/>
          <a:p>
            <a:pPr indent="304800">
              <a:lnSpc>
                <a:spcPct val="150000"/>
              </a:lnSpc>
              <a:spcBef>
                <a:spcPts val="0"/>
              </a:spcBef>
            </a:pPr>
            <a:r>
              <a:rPr lang="en-US" sz="1800" dirty="0"/>
              <a:t>It aims to shorten the systems development life cycle and provide continuous delivery with high software quality. DevOps is complementary with Agile software development; several DevOps aspects came from the Agile methodology.</a:t>
            </a:r>
            <a:endParaRPr lang="en-US" sz="1800" dirty="0">
              <a:ln>
                <a:noFill/>
              </a:ln>
              <a:solidFill>
                <a:srgbClr val="000000"/>
              </a:solidFill>
              <a:effectLst/>
              <a:latin typeface="Graphik"/>
              <a:ea typeface="Arial Unicode MS"/>
              <a:cs typeface="Arial Unicode MS"/>
            </a:endParaRP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407" t="207" r="28773" b="-207"/>
          <a:stretch/>
        </p:blipFill>
        <p:spPr>
          <a:xfrm>
            <a:off x="6615586" y="1"/>
            <a:ext cx="5576414" cy="6858000"/>
          </a:xfr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8C0BA-E14E-4C65-A611-76FB77EC7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03" y="3801719"/>
            <a:ext cx="5523455" cy="2840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78" y="827317"/>
            <a:ext cx="7342622" cy="1215566"/>
          </a:xfrm>
        </p:spPr>
        <p:txBody>
          <a:bodyPr/>
          <a:lstStyle/>
          <a:p>
            <a:r>
              <a:rPr lang="en-US" dirty="0"/>
              <a:t>Requirements </a:t>
            </a:r>
            <a:endParaRPr lang="en-US" b="0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1379" y="2224170"/>
            <a:ext cx="7342621" cy="608895"/>
          </a:xfrm>
        </p:spPr>
        <p:txBody>
          <a:bodyPr/>
          <a:lstStyle/>
          <a:p>
            <a:r>
              <a:rPr lang="en-US" dirty="0"/>
              <a:t>Functional :</a:t>
            </a:r>
          </a:p>
          <a:p>
            <a:endParaRPr lang="en-US" dirty="0"/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598" y="3014352"/>
            <a:ext cx="4942829" cy="3524560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US" dirty="0"/>
              <a:t>Authentication</a:t>
            </a:r>
          </a:p>
          <a:p>
            <a:pPr lvl="0"/>
            <a:r>
              <a:rPr lang="en-US" dirty="0"/>
              <a:t>Recent conversation with pictures of users or groups.</a:t>
            </a:r>
          </a:p>
          <a:p>
            <a:pPr lvl="0"/>
            <a:r>
              <a:rPr lang="en-US" dirty="0"/>
              <a:t>Activity status (online - Last seen).</a:t>
            </a:r>
          </a:p>
          <a:p>
            <a:pPr lvl="0"/>
            <a:r>
              <a:rPr lang="en-US" dirty="0"/>
              <a:t>Search for Users.</a:t>
            </a:r>
          </a:p>
          <a:p>
            <a:pPr lvl="0"/>
            <a:r>
              <a:rPr lang="en-US" dirty="0"/>
              <a:t>Initiate conversation with user or group.	</a:t>
            </a:r>
          </a:p>
          <a:p>
            <a:pPr lvl="0"/>
            <a:r>
              <a:rPr lang="en-US" dirty="0"/>
              <a:t>Real time sending &amp; receiving text messages.</a:t>
            </a:r>
          </a:p>
          <a:p>
            <a:pPr lvl="0"/>
            <a:r>
              <a:rPr lang="en-US" dirty="0"/>
              <a:t>Ability to create new user with name, Profile picture, Email and password.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pic>
        <p:nvPicPr>
          <p:cNvPr id="59" name="Picture Placeholder 58">
            <a:extLst>
              <a:ext uri="{FF2B5EF4-FFF2-40B4-BE49-F238E27FC236}">
                <a16:creationId xmlns:a16="http://schemas.microsoft.com/office/drawing/2014/main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24" r="30474"/>
          <a:stretch/>
        </p:blipFill>
        <p:spPr>
          <a:xfrm>
            <a:off x="6170179" y="1435100"/>
            <a:ext cx="6021821" cy="5422900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357B34F5-CF64-4F6B-8919-FD9235F5AEED}"/>
              </a:ext>
            </a:extLst>
          </p:cNvPr>
          <p:cNvSpPr txBox="1">
            <a:spLocks/>
          </p:cNvSpPr>
          <p:nvPr/>
        </p:nvSpPr>
        <p:spPr>
          <a:xfrm>
            <a:off x="11062755" y="136525"/>
            <a:ext cx="908657" cy="8239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Algerian" panose="04020705040A02060702" pitchFamily="82" charset="0"/>
              </a:rPr>
              <a:t>HT</a:t>
            </a:r>
            <a:endParaRPr lang="en-US" sz="4800" b="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466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78" y="436029"/>
            <a:ext cx="7342622" cy="1215566"/>
          </a:xfrm>
        </p:spPr>
        <p:txBody>
          <a:bodyPr/>
          <a:lstStyle/>
          <a:p>
            <a:r>
              <a:rPr lang="en-US" dirty="0"/>
              <a:t>Requirements </a:t>
            </a:r>
            <a:endParaRPr lang="en-US" b="0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1379" y="1815359"/>
            <a:ext cx="7342621" cy="608895"/>
          </a:xfrm>
        </p:spPr>
        <p:txBody>
          <a:bodyPr/>
          <a:lstStyle/>
          <a:p>
            <a:r>
              <a:rPr lang="en-US" dirty="0"/>
              <a:t>Non-Functional :</a:t>
            </a:r>
          </a:p>
          <a:p>
            <a:endParaRPr lang="en-US" dirty="0"/>
          </a:p>
        </p:txBody>
      </p:sp>
      <p:pic>
        <p:nvPicPr>
          <p:cNvPr id="59" name="Picture Placeholder 58">
            <a:extLst>
              <a:ext uri="{FF2B5EF4-FFF2-40B4-BE49-F238E27FC236}">
                <a16:creationId xmlns:a16="http://schemas.microsoft.com/office/drawing/2014/main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r="30598"/>
          <a:stretch/>
        </p:blipFill>
        <p:spPr>
          <a:xfrm>
            <a:off x="6170179" y="1435100"/>
            <a:ext cx="6021821" cy="5422900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8803DE-FD5E-4B88-829C-20CAEF01DE13}"/>
              </a:ext>
            </a:extLst>
          </p:cNvPr>
          <p:cNvSpPr/>
          <p:nvPr/>
        </p:nvSpPr>
        <p:spPr>
          <a:xfrm>
            <a:off x="531378" y="2424254"/>
            <a:ext cx="182934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1- Security: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81B2E2-4537-47B8-B3F8-95419A98E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162" y="2028657"/>
            <a:ext cx="1244017" cy="12440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F4187C-5C28-4F48-AE62-ED70BE6D4E97}"/>
              </a:ext>
            </a:extLst>
          </p:cNvPr>
          <p:cNvSpPr txBox="1"/>
          <p:nvPr/>
        </p:nvSpPr>
        <p:spPr>
          <a:xfrm>
            <a:off x="849208" y="2910038"/>
            <a:ext cx="566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login System using Email &amp; Password</a:t>
            </a:r>
          </a:p>
          <a:p>
            <a:r>
              <a:rPr lang="en-US" dirty="0" smtClean="0"/>
              <a:t>Each User has UID ( </a:t>
            </a:r>
            <a:r>
              <a:rPr lang="en-US" dirty="0" err="1" smtClean="0"/>
              <a:t>userID</a:t>
            </a:r>
            <a:r>
              <a:rPr lang="en-US" dirty="0" smtClean="0"/>
              <a:t> ) which is the Password Hashed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16FA177-71FD-4677-94AF-69C5686E18FB}"/>
              </a:ext>
            </a:extLst>
          </p:cNvPr>
          <p:cNvSpPr/>
          <p:nvPr/>
        </p:nvSpPr>
        <p:spPr>
          <a:xfrm>
            <a:off x="488096" y="4707458"/>
            <a:ext cx="191590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 Usability: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68AB15-71FC-42AD-8E69-98D19FFB2B7E}"/>
              </a:ext>
            </a:extLst>
          </p:cNvPr>
          <p:cNvSpPr txBox="1"/>
          <p:nvPr/>
        </p:nvSpPr>
        <p:spPr>
          <a:xfrm>
            <a:off x="849208" y="5407353"/>
            <a:ext cx="37498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application should be </a:t>
            </a:r>
          </a:p>
          <a:p>
            <a:r>
              <a:rPr lang="en-US" dirty="0"/>
              <a:t>easy </a:t>
            </a:r>
            <a:r>
              <a:rPr lang="en-US" dirty="0" smtClean="0"/>
              <a:t>to use we will also try to provide </a:t>
            </a:r>
            <a:endParaRPr lang="en-US" dirty="0"/>
          </a:p>
          <a:p>
            <a:r>
              <a:rPr lang="en-US" dirty="0" err="1" smtClean="0"/>
              <a:t>Cachat</a:t>
            </a:r>
            <a:r>
              <a:rPr lang="en-US" dirty="0" smtClean="0"/>
              <a:t> in Arabic &amp; English.</a:t>
            </a:r>
          </a:p>
        </p:txBody>
      </p:sp>
      <p:pic>
        <p:nvPicPr>
          <p:cNvPr id="1026" name="Picture 2" descr="Usability rgb color icon Royalty Free Vector Image">
            <a:extLst>
              <a:ext uri="{FF2B5EF4-FFF2-40B4-BE49-F238E27FC236}">
                <a16:creationId xmlns:a16="http://schemas.microsoft.com/office/drawing/2014/main" id="{41793F11-0AEA-469F-BAF7-E24E6C624A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0" b="10065"/>
          <a:stretch/>
        </p:blipFill>
        <p:spPr bwMode="auto">
          <a:xfrm>
            <a:off x="4434456" y="4794129"/>
            <a:ext cx="1587366" cy="153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itle 3">
            <a:extLst>
              <a:ext uri="{FF2B5EF4-FFF2-40B4-BE49-F238E27FC236}">
                <a16:creationId xmlns:a16="http://schemas.microsoft.com/office/drawing/2014/main" id="{A57FF294-F894-4BF6-93F0-E3BE367FA898}"/>
              </a:ext>
            </a:extLst>
          </p:cNvPr>
          <p:cNvSpPr txBox="1">
            <a:spLocks/>
          </p:cNvSpPr>
          <p:nvPr/>
        </p:nvSpPr>
        <p:spPr>
          <a:xfrm>
            <a:off x="11062755" y="136525"/>
            <a:ext cx="908657" cy="8239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Algerian" panose="04020705040A02060702" pitchFamily="82" charset="0"/>
              </a:rPr>
              <a:t>HT</a:t>
            </a:r>
            <a:endParaRPr lang="en-US" sz="4800" b="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607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78" y="436029"/>
            <a:ext cx="7342622" cy="1215566"/>
          </a:xfrm>
        </p:spPr>
        <p:txBody>
          <a:bodyPr/>
          <a:lstStyle/>
          <a:p>
            <a:r>
              <a:rPr lang="en-US" dirty="0"/>
              <a:t>Requirements </a:t>
            </a:r>
            <a:endParaRPr lang="en-US" b="0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1379" y="1815359"/>
            <a:ext cx="7342621" cy="608895"/>
          </a:xfrm>
        </p:spPr>
        <p:txBody>
          <a:bodyPr/>
          <a:lstStyle/>
          <a:p>
            <a:r>
              <a:rPr lang="en-US" dirty="0"/>
              <a:t>Non-Functional :</a:t>
            </a:r>
          </a:p>
          <a:p>
            <a:endParaRPr lang="en-US" dirty="0"/>
          </a:p>
        </p:txBody>
      </p:sp>
      <p:pic>
        <p:nvPicPr>
          <p:cNvPr id="59" name="Picture Placeholder 58">
            <a:extLst>
              <a:ext uri="{FF2B5EF4-FFF2-40B4-BE49-F238E27FC236}">
                <a16:creationId xmlns:a16="http://schemas.microsoft.com/office/drawing/2014/main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r="30598"/>
          <a:stretch/>
        </p:blipFill>
        <p:spPr>
          <a:xfrm>
            <a:off x="6170179" y="1435100"/>
            <a:ext cx="6021821" cy="5422900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8803DE-FD5E-4B88-829C-20CAEF01DE13}"/>
              </a:ext>
            </a:extLst>
          </p:cNvPr>
          <p:cNvSpPr/>
          <p:nvPr/>
        </p:nvSpPr>
        <p:spPr>
          <a:xfrm>
            <a:off x="369635" y="2424254"/>
            <a:ext cx="215283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 Portability: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F4187C-5C28-4F48-AE62-ED70BE6D4E97}"/>
              </a:ext>
            </a:extLst>
          </p:cNvPr>
          <p:cNvSpPr txBox="1"/>
          <p:nvPr/>
        </p:nvSpPr>
        <p:spPr>
          <a:xfrm>
            <a:off x="849208" y="2910038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effectLst/>
                <a:latin typeface="Times New Roman" panose="02020603050405020304" pitchFamily="18" charset="0"/>
                <a:ea typeface="Arial Unicode MS"/>
              </a:rPr>
              <a:t>User can Login at anytime from</a:t>
            </a:r>
          </a:p>
          <a:p>
            <a:r>
              <a:rPr lang="en-US" dirty="0" smtClean="0">
                <a:latin typeface="Times New Roman" panose="02020603050405020304" pitchFamily="18" charset="0"/>
              </a:rPr>
              <a:t>Any device using any version of </a:t>
            </a:r>
            <a:r>
              <a:rPr lang="en-US" dirty="0" err="1" smtClean="0">
                <a:latin typeface="Times New Roman" panose="02020603050405020304" pitchFamily="18" charset="0"/>
              </a:rPr>
              <a:t>Cachat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16FA177-71FD-4677-94AF-69C5686E18FB}"/>
              </a:ext>
            </a:extLst>
          </p:cNvPr>
          <p:cNvSpPr/>
          <p:nvPr/>
        </p:nvSpPr>
        <p:spPr>
          <a:xfrm>
            <a:off x="369635" y="4707458"/>
            <a:ext cx="259866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4- Compatibility: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68AB15-71FC-42AD-8E69-98D19FFB2B7E}"/>
              </a:ext>
            </a:extLst>
          </p:cNvPr>
          <p:cNvSpPr txBox="1"/>
          <p:nvPr/>
        </p:nvSpPr>
        <p:spPr>
          <a:xfrm>
            <a:off x="849208" y="5407353"/>
            <a:ext cx="31947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application should be fully </a:t>
            </a:r>
          </a:p>
          <a:p>
            <a:r>
              <a:rPr lang="en-US" dirty="0"/>
              <a:t>compatible on both iOS devices </a:t>
            </a:r>
          </a:p>
          <a:p>
            <a:r>
              <a:rPr lang="en-US" dirty="0"/>
              <a:t>and android devices.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79F370-A3FE-4C46-8238-17EA5E64D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870" y="2424254"/>
            <a:ext cx="1551964" cy="15519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B4AD1C-EEF4-4942-BD3D-5C4B9E1962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72" r="20785" b="6751"/>
          <a:stretch/>
        </p:blipFill>
        <p:spPr>
          <a:xfrm>
            <a:off x="4836528" y="5188288"/>
            <a:ext cx="1243141" cy="1388427"/>
          </a:xfrm>
          <a:prstGeom prst="rect">
            <a:avLst/>
          </a:prstGeom>
        </p:spPr>
      </p:pic>
      <p:sp>
        <p:nvSpPr>
          <p:cNvPr id="15" name="Title 3">
            <a:extLst>
              <a:ext uri="{FF2B5EF4-FFF2-40B4-BE49-F238E27FC236}">
                <a16:creationId xmlns:a16="http://schemas.microsoft.com/office/drawing/2014/main" id="{30188C9D-6B1B-4C9D-B8E7-A8664DF6066B}"/>
              </a:ext>
            </a:extLst>
          </p:cNvPr>
          <p:cNvSpPr txBox="1">
            <a:spLocks/>
          </p:cNvSpPr>
          <p:nvPr/>
        </p:nvSpPr>
        <p:spPr>
          <a:xfrm>
            <a:off x="11062755" y="136525"/>
            <a:ext cx="908657" cy="8239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Algerian" panose="04020705040A02060702" pitchFamily="82" charset="0"/>
              </a:rPr>
              <a:t>HT</a:t>
            </a:r>
            <a:endParaRPr lang="en-US" sz="4800" b="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999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78" y="436029"/>
            <a:ext cx="7342622" cy="1215566"/>
          </a:xfrm>
        </p:spPr>
        <p:txBody>
          <a:bodyPr/>
          <a:lstStyle/>
          <a:p>
            <a:r>
              <a:rPr lang="en-US" dirty="0"/>
              <a:t>Requirements </a:t>
            </a:r>
            <a:endParaRPr lang="en-US" b="0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1379" y="1815359"/>
            <a:ext cx="7342621" cy="608895"/>
          </a:xfrm>
        </p:spPr>
        <p:txBody>
          <a:bodyPr/>
          <a:lstStyle/>
          <a:p>
            <a:r>
              <a:rPr lang="en-US" dirty="0"/>
              <a:t>Non-Functional :</a:t>
            </a:r>
          </a:p>
          <a:p>
            <a:endParaRPr lang="en-US" dirty="0"/>
          </a:p>
        </p:txBody>
      </p:sp>
      <p:pic>
        <p:nvPicPr>
          <p:cNvPr id="59" name="Picture Placeholder 58">
            <a:extLst>
              <a:ext uri="{FF2B5EF4-FFF2-40B4-BE49-F238E27FC236}">
                <a16:creationId xmlns:a16="http://schemas.microsoft.com/office/drawing/2014/main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r="30598"/>
          <a:stretch/>
        </p:blipFill>
        <p:spPr>
          <a:xfrm>
            <a:off x="6170179" y="1435100"/>
            <a:ext cx="6021821" cy="5422900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8803DE-FD5E-4B88-829C-20CAEF01DE13}"/>
              </a:ext>
            </a:extLst>
          </p:cNvPr>
          <p:cNvSpPr/>
          <p:nvPr/>
        </p:nvSpPr>
        <p:spPr>
          <a:xfrm>
            <a:off x="408684" y="2424254"/>
            <a:ext cx="207473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5- Reliability: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F4187C-5C28-4F48-AE62-ED70BE6D4E97}"/>
              </a:ext>
            </a:extLst>
          </p:cNvPr>
          <p:cNvSpPr txBox="1"/>
          <p:nvPr/>
        </p:nvSpPr>
        <p:spPr>
          <a:xfrm>
            <a:off x="849208" y="2910038"/>
            <a:ext cx="3288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Arial Unicode MS"/>
              </a:rPr>
              <a:t>application should be reliable 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Arial Unicode MS"/>
              </a:rPr>
              <a:t>and performing consistently well.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16FA177-71FD-4677-94AF-69C5686E18FB}"/>
              </a:ext>
            </a:extLst>
          </p:cNvPr>
          <p:cNvSpPr/>
          <p:nvPr/>
        </p:nvSpPr>
        <p:spPr>
          <a:xfrm>
            <a:off x="442443" y="3780543"/>
            <a:ext cx="253114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6</a:t>
            </a:r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 P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erformance</a:t>
            </a:r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68AB15-71FC-42AD-8E69-98D19FFB2B7E}"/>
              </a:ext>
            </a:extLst>
          </p:cNvPr>
          <p:cNvSpPr txBox="1"/>
          <p:nvPr/>
        </p:nvSpPr>
        <p:spPr>
          <a:xfrm>
            <a:off x="849208" y="4303763"/>
            <a:ext cx="3330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Arial Unicode MS"/>
              </a:rPr>
              <a:t>application should be lightweight </a:t>
            </a:r>
          </a:p>
          <a:p>
            <a:r>
              <a:rPr lang="en-US" dirty="0">
                <a:latin typeface="Times New Roman" panose="02020603050405020304" pitchFamily="18" charset="0"/>
                <a:ea typeface="Arial Unicode MS"/>
              </a:rPr>
              <a:t>a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 Unicode MS"/>
              </a:rPr>
              <a:t>nd send messages instantly.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4635E-8F95-4D61-9C0A-83F7570D58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552"/>
          <a:stretch/>
        </p:blipFill>
        <p:spPr>
          <a:xfrm>
            <a:off x="4263411" y="2424254"/>
            <a:ext cx="1264215" cy="123345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3DC8D1A-B3DF-4126-AB12-8EFE6258A9B9}"/>
              </a:ext>
            </a:extLst>
          </p:cNvPr>
          <p:cNvSpPr/>
          <p:nvPr/>
        </p:nvSpPr>
        <p:spPr>
          <a:xfrm>
            <a:off x="531378" y="5211704"/>
            <a:ext cx="203100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7- Efficiency: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3F2348-7798-4EA2-80F9-A9C99074A51E}"/>
              </a:ext>
            </a:extLst>
          </p:cNvPr>
          <p:cNvSpPr txBox="1"/>
          <p:nvPr/>
        </p:nvSpPr>
        <p:spPr>
          <a:xfrm>
            <a:off x="849208" y="5858035"/>
            <a:ext cx="2307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Arial Unicode MS"/>
              </a:rPr>
              <a:t>application should use 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Arial Unicode MS"/>
              </a:rPr>
              <a:t>minimum resources.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05B621-6784-4187-9021-10A6E9747B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474"/>
          <a:stretch/>
        </p:blipFill>
        <p:spPr>
          <a:xfrm>
            <a:off x="4151172" y="3927092"/>
            <a:ext cx="1362221" cy="10133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F88559-5412-4C1C-A28D-667839DDF2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19" t="7037" r="2512" b="32532"/>
          <a:stretch/>
        </p:blipFill>
        <p:spPr>
          <a:xfrm>
            <a:off x="4059038" y="5473314"/>
            <a:ext cx="1527011" cy="1068488"/>
          </a:xfrm>
          <a:prstGeom prst="rect">
            <a:avLst/>
          </a:prstGeom>
        </p:spPr>
      </p:pic>
      <p:sp>
        <p:nvSpPr>
          <p:cNvPr id="18" name="Title 3">
            <a:extLst>
              <a:ext uri="{FF2B5EF4-FFF2-40B4-BE49-F238E27FC236}">
                <a16:creationId xmlns:a16="http://schemas.microsoft.com/office/drawing/2014/main" id="{7B5AD8EA-79BD-42A1-976C-DF3BDA6ABBA6}"/>
              </a:ext>
            </a:extLst>
          </p:cNvPr>
          <p:cNvSpPr txBox="1">
            <a:spLocks/>
          </p:cNvSpPr>
          <p:nvPr/>
        </p:nvSpPr>
        <p:spPr>
          <a:xfrm>
            <a:off x="11062755" y="136525"/>
            <a:ext cx="908657" cy="8239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Algerian" panose="04020705040A02060702" pitchFamily="82" charset="0"/>
              </a:rPr>
              <a:t>HT</a:t>
            </a:r>
            <a:endParaRPr lang="en-US" sz="4800" b="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196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1C20E09C-75A2-43C8-8E8D-667571BCC1B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-210" r="30808"/>
          <a:stretch/>
        </p:blipFill>
        <p:spPr>
          <a:xfrm>
            <a:off x="6170177" y="1435100"/>
            <a:ext cx="6021821" cy="5422900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16546D-2192-42B1-AA0F-F79F401E21F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7</a:t>
            </a:fld>
            <a:endParaRPr lang="en-US" noProof="0" dirty="0"/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EE4ED96D-0232-44BA-A646-EDE1324BE3ED}"/>
              </a:ext>
            </a:extLst>
          </p:cNvPr>
          <p:cNvSpPr txBox="1">
            <a:spLocks/>
          </p:cNvSpPr>
          <p:nvPr/>
        </p:nvSpPr>
        <p:spPr>
          <a:xfrm>
            <a:off x="11062755" y="136525"/>
            <a:ext cx="908657" cy="8239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Algerian" panose="04020705040A02060702" pitchFamily="82" charset="0"/>
              </a:rPr>
              <a:t>HT</a:t>
            </a:r>
            <a:endParaRPr lang="en-US" sz="4800" b="0" dirty="0">
              <a:latin typeface="Algerian" panose="04020705040A02060702" pitchFamily="8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D924C2C-2692-49A1-BF28-1F798790D0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7" t="10566" r="-80" b="55597"/>
          <a:stretch/>
        </p:blipFill>
        <p:spPr>
          <a:xfrm>
            <a:off x="0" y="2665562"/>
            <a:ext cx="6661454" cy="3355676"/>
          </a:xfrm>
          <a:prstGeom prst="rect">
            <a:avLst/>
          </a:prstGeom>
        </p:spPr>
      </p:pic>
      <p:sp>
        <p:nvSpPr>
          <p:cNvPr id="21" name="Title 3">
            <a:extLst>
              <a:ext uri="{FF2B5EF4-FFF2-40B4-BE49-F238E27FC236}">
                <a16:creationId xmlns:a16="http://schemas.microsoft.com/office/drawing/2014/main" id="{B870E8F3-9129-4BBF-A3AF-2AB28E315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42" y="1065757"/>
            <a:ext cx="7342622" cy="1215566"/>
          </a:xfrm>
        </p:spPr>
        <p:txBody>
          <a:bodyPr/>
          <a:lstStyle/>
          <a:p>
            <a:r>
              <a:rPr lang="en-US" dirty="0"/>
              <a:t>Data Flow Diagram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620704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1C20E09C-75A2-43C8-8E8D-667571BCC1B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-210" r="30808"/>
          <a:stretch/>
        </p:blipFill>
        <p:spPr>
          <a:xfrm>
            <a:off x="6170177" y="1435100"/>
            <a:ext cx="6021821" cy="5422900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16546D-2192-42B1-AA0F-F79F401E21F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8</a:t>
            </a:fld>
            <a:endParaRPr lang="en-US" noProof="0" dirty="0"/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EE4ED96D-0232-44BA-A646-EDE1324BE3ED}"/>
              </a:ext>
            </a:extLst>
          </p:cNvPr>
          <p:cNvSpPr txBox="1">
            <a:spLocks/>
          </p:cNvSpPr>
          <p:nvPr/>
        </p:nvSpPr>
        <p:spPr>
          <a:xfrm>
            <a:off x="11062755" y="136525"/>
            <a:ext cx="908657" cy="8239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Algerian" panose="04020705040A02060702" pitchFamily="82" charset="0"/>
              </a:rPr>
              <a:t>HT</a:t>
            </a:r>
            <a:endParaRPr lang="en-US" sz="4800" b="0" dirty="0">
              <a:latin typeface="Algerian" panose="04020705040A02060702" pitchFamily="82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B870E8F3-9129-4BBF-A3AF-2AB28E315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42" y="1292260"/>
            <a:ext cx="7342622" cy="1215566"/>
          </a:xfrm>
        </p:spPr>
        <p:txBody>
          <a:bodyPr>
            <a:normAutofit fontScale="90000"/>
          </a:bodyPr>
          <a:lstStyle/>
          <a:p>
            <a:r>
              <a:rPr lang="en-US" dirty="0"/>
              <a:t>Data Flow Diagram </a:t>
            </a:r>
            <a:br>
              <a:rPr lang="en-US" dirty="0"/>
            </a:br>
            <a:r>
              <a:rPr lang="en-US" dirty="0"/>
              <a:t>Explanation:</a:t>
            </a:r>
            <a:endParaRPr lang="en-US" b="0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57A6DED-AEE3-4333-AB81-429D8EDD04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0442" y="2820105"/>
            <a:ext cx="7342621" cy="3740086"/>
          </a:xfrm>
        </p:spPr>
        <p:txBody>
          <a:bodyPr/>
          <a:lstStyle/>
          <a:p>
            <a:r>
              <a:rPr lang="en-US" dirty="0"/>
              <a:t>The user can register, log in and log out from the system then this methods will pass through </a:t>
            </a:r>
          </a:p>
          <a:p>
            <a:r>
              <a:rPr lang="en-US" dirty="0"/>
              <a:t>Authentication that will be Stord in database as</a:t>
            </a:r>
          </a:p>
          <a:p>
            <a:r>
              <a:rPr lang="en-US" dirty="0"/>
              <a:t>The data and time which will be used to track </a:t>
            </a:r>
          </a:p>
          <a:p>
            <a:r>
              <a:rPr lang="en-US" dirty="0"/>
              <a:t>Service as last seen service.</a:t>
            </a:r>
          </a:p>
          <a:p>
            <a:endParaRPr lang="en-US" dirty="0"/>
          </a:p>
          <a:p>
            <a:r>
              <a:rPr lang="en-US" dirty="0"/>
              <a:t>User can: block, find, add, remove another user</a:t>
            </a:r>
          </a:p>
          <a:p>
            <a:r>
              <a:rPr lang="en-US" dirty="0"/>
              <a:t>And also can send a message and this methods </a:t>
            </a:r>
          </a:p>
          <a:p>
            <a:r>
              <a:rPr lang="en-US" dirty="0"/>
              <a:t>Will store it in the database.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826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1C20E09C-75A2-43C8-8E8D-667571BCC1B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-210" r="30808"/>
          <a:stretch/>
        </p:blipFill>
        <p:spPr>
          <a:xfrm>
            <a:off x="6170177" y="1435100"/>
            <a:ext cx="6021821" cy="5422900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16546D-2192-42B1-AA0F-F79F401E21F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9</a:t>
            </a:fld>
            <a:endParaRPr lang="en-US" noProof="0" dirty="0"/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EE4ED96D-0232-44BA-A646-EDE1324BE3ED}"/>
              </a:ext>
            </a:extLst>
          </p:cNvPr>
          <p:cNvSpPr txBox="1">
            <a:spLocks/>
          </p:cNvSpPr>
          <p:nvPr/>
        </p:nvSpPr>
        <p:spPr>
          <a:xfrm>
            <a:off x="11062755" y="136525"/>
            <a:ext cx="908657" cy="8239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Algerian" panose="04020705040A02060702" pitchFamily="82" charset="0"/>
              </a:rPr>
              <a:t>HT</a:t>
            </a:r>
            <a:endParaRPr lang="en-US" sz="4800" b="0" dirty="0">
              <a:latin typeface="Algerian" panose="04020705040A02060702" pitchFamily="8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543DDF-3C0F-447F-9479-1BA3ED91B6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8" r="-4158"/>
          <a:stretch/>
        </p:blipFill>
        <p:spPr>
          <a:xfrm>
            <a:off x="0" y="548481"/>
            <a:ext cx="8687555" cy="516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379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951641_Hexagon presentation light_AAS_v4" id="{358289A0-A26B-433F-AD2B-1F8832C96153}" vid="{92CDC91D-95BF-4897-87D6-494563DF79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7F4215-C6BB-44A3-9A5E-9446E6835900}">
  <ds:schemaRefs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www.w3.org/XML/1998/namespace"/>
    <ds:schemaRef ds:uri="16c05727-aa75-4e4a-9b5f-8a80a1165891"/>
    <ds:schemaRef ds:uri="71af3243-3dd4-4a8d-8c0d-dd76da1f02a5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8F8919DE-9BD9-47A9-9F5D-16EBB96879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80A5AF1-8C57-4290-936E-5FD27C95725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705</TotalTime>
  <Words>324</Words>
  <Application>Microsoft Office PowerPoint</Application>
  <PresentationFormat>شاشة عريضة</PresentationFormat>
  <Paragraphs>83</Paragraphs>
  <Slides>16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10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16</vt:i4>
      </vt:variant>
    </vt:vector>
  </HeadingPairs>
  <TitlesOfParts>
    <vt:vector size="27" baseType="lpstr">
      <vt:lpstr>Arial Unicode MS</vt:lpstr>
      <vt:lpstr>CiscoSans ExtraLight</vt:lpstr>
      <vt:lpstr>Gill Sans SemiBold</vt:lpstr>
      <vt:lpstr>Graphik</vt:lpstr>
      <vt:lpstr>Algerian</vt:lpstr>
      <vt:lpstr>Arial</vt:lpstr>
      <vt:lpstr>Arial Black</vt:lpstr>
      <vt:lpstr>Calibri</vt:lpstr>
      <vt:lpstr>Calibri Light</vt:lpstr>
      <vt:lpstr>Times New Roman</vt:lpstr>
      <vt:lpstr>Office Theme</vt:lpstr>
      <vt:lpstr>CaChat</vt:lpstr>
      <vt:lpstr>Dev-Ops</vt:lpstr>
      <vt:lpstr>Requirements </vt:lpstr>
      <vt:lpstr>Requirements </vt:lpstr>
      <vt:lpstr>Requirements </vt:lpstr>
      <vt:lpstr>Requirements </vt:lpstr>
      <vt:lpstr>Data Flow Diagram</vt:lpstr>
      <vt:lpstr>Data Flow Diagram  Explanation:</vt:lpstr>
      <vt:lpstr>عرض تقديمي في PowerPoint</vt:lpstr>
      <vt:lpstr>عرض تقديمي في PowerPoint</vt:lpstr>
      <vt:lpstr>عرض تقديمي في PowerPoint</vt:lpstr>
      <vt:lpstr>ER Diagram</vt:lpstr>
      <vt:lpstr>عرض تقديمي في PowerPoint</vt:lpstr>
      <vt:lpstr>عرض تقديمي في PowerPoint</vt:lpstr>
      <vt:lpstr>عرض تقديمي في PowerPoint</vt:lpstr>
      <vt:lpstr>Credits: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Names:</dc:title>
  <dc:creator>JASMiNe Khalid</dc:creator>
  <cp:lastModifiedBy>Mostu</cp:lastModifiedBy>
  <cp:revision>24</cp:revision>
  <dcterms:created xsi:type="dcterms:W3CDTF">2022-03-18T13:43:36Z</dcterms:created>
  <dcterms:modified xsi:type="dcterms:W3CDTF">2022-04-20T00:37:35Z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